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9" r:id="rId8"/>
    <p:sldId id="266" r:id="rId9"/>
  </p:sldIdLst>
  <p:sldSz cx="9144000" cy="6858000" type="screen4x3"/>
  <p:notesSz cx="9979025" cy="68341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FFA3"/>
    <a:srgbClr val="66FF33"/>
    <a:srgbClr val="BCFFA7"/>
    <a:srgbClr val="CBECFD"/>
    <a:srgbClr val="FFF3F3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9BD9-4F99-411D-B4DD-81A19938A546}" type="datetimeFigureOut">
              <a:rPr lang="en-ZA" smtClean="0"/>
              <a:pPr/>
              <a:t>2014/05/22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E8E9-62DC-42B5-A500-FD402CE1237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5276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2472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CAB3CB-B4D9-4C55-9067-72DBAF743801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903" y="3246239"/>
            <a:ext cx="7983220" cy="30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2472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F20A31-D0AE-4937-9865-DAC31C9753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64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37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07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702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34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66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046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14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53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06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9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/>
              <a:pPr/>
              <a:t>5/22/2014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31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827213" y="2251075"/>
            <a:ext cx="5089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TECHNICAL PROGRESS</a:t>
            </a:r>
            <a:endParaRPr lang="en-US" altLang="en-US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Futura Md BT" panose="020B0602020204020303" pitchFamily="34" charset="0"/>
              </a:rPr>
              <a:t>Presented by:</a:t>
            </a: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Delana Louw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Rivers for Africa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23 May </a:t>
            </a:r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2014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555" y="145652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PROJECT PLAN &amp; STUDY TASKS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1555" y="1382003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  <a:latin typeface="Futura Md BT" pitchFamily="34" charset="0"/>
              </a:rPr>
              <a:t>1.  Status quo, IUA delineation</a:t>
            </a:r>
            <a:endParaRPr lang="en-ZA" sz="2400" b="1" dirty="0">
              <a:solidFill>
                <a:srgbClr val="FF0000"/>
              </a:solidFill>
              <a:latin typeface="Futura Md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609" y="890453"/>
            <a:ext cx="254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Futura Md BT" pitchFamily="34" charset="0"/>
              </a:rPr>
              <a:t>TECHNICAL STEPS</a:t>
            </a:r>
            <a:endParaRPr lang="en-ZA" sz="20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1" y="2399088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  <a:latin typeface="Futura Md BT" pitchFamily="34" charset="0"/>
              </a:rPr>
              <a:t>3.  </a:t>
            </a:r>
            <a:r>
              <a:rPr lang="en-ZA" sz="2400" b="1" smtClean="0">
                <a:solidFill>
                  <a:srgbClr val="FF0000"/>
                </a:solidFill>
                <a:latin typeface="Futura Md BT" pitchFamily="34" charset="0"/>
              </a:rPr>
              <a:t>Quantify EWRs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654" y="3404139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4.  ID &amp; evaluate scenarios in IWRM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1555" y="5788109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rgbClr val="FFFF00"/>
                </a:solidFill>
                <a:latin typeface="Futura Md BT" pitchFamily="34" charset="0"/>
              </a:rPr>
              <a:t>6</a:t>
            </a:r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.  RQO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2609" y="1521583"/>
            <a:ext cx="254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Futura Md BT" pitchFamily="34" charset="0"/>
              </a:rPr>
              <a:t>OTHER STEPS</a:t>
            </a:r>
            <a:endParaRPr lang="en-ZA" sz="20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4319084" y="3627496"/>
            <a:ext cx="4088674" cy="91182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smtClean="0">
                <a:solidFill>
                  <a:srgbClr val="FF0000"/>
                </a:solidFill>
                <a:latin typeface="Futura Md BT" pitchFamily="34" charset="0"/>
              </a:rPr>
              <a:t>2a Visioning</a:t>
            </a:r>
          </a:p>
          <a:p>
            <a:pPr algn="ctr"/>
            <a:r>
              <a:rPr lang="en-ZA" b="1" smtClean="0">
                <a:solidFill>
                  <a:srgbClr val="FFFF00"/>
                </a:solidFill>
                <a:latin typeface="Futura Md BT" pitchFamily="34" charset="0"/>
              </a:rPr>
              <a:t>2b Stakeholder process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6493697" y="3765845"/>
            <a:ext cx="4088674" cy="67926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8. Capacity Building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5542890" y="3765845"/>
            <a:ext cx="4088674" cy="67926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  <a:latin typeface="Futura Md BT" pitchFamily="34" charset="0"/>
              </a:rPr>
              <a:t>8. Gazetting</a:t>
            </a:r>
            <a:endParaRPr lang="en-ZA" sz="24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349138" y="2061272"/>
            <a:ext cx="313509" cy="23508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Down Arrow 20"/>
          <p:cNvSpPr/>
          <p:nvPr/>
        </p:nvSpPr>
        <p:spPr>
          <a:xfrm>
            <a:off x="2387237" y="3078357"/>
            <a:ext cx="313509" cy="23508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Down Arrow 21"/>
          <p:cNvSpPr/>
          <p:nvPr/>
        </p:nvSpPr>
        <p:spPr>
          <a:xfrm>
            <a:off x="2380533" y="4105479"/>
            <a:ext cx="313509" cy="23508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Up-Down Arrow 22"/>
          <p:cNvSpPr/>
          <p:nvPr/>
        </p:nvSpPr>
        <p:spPr>
          <a:xfrm>
            <a:off x="4707346" y="1721638"/>
            <a:ext cx="520700" cy="4177445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Rectangle 23"/>
          <p:cNvSpPr/>
          <p:nvPr/>
        </p:nvSpPr>
        <p:spPr>
          <a:xfrm>
            <a:off x="6357601" y="775126"/>
            <a:ext cx="2002265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  <a:latin typeface="Futura Md BT" pitchFamily="34" charset="0"/>
              </a:rPr>
              <a:t>In process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4760" y="768956"/>
            <a:ext cx="1757391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0000"/>
                </a:solidFill>
                <a:latin typeface="Futura Md BT" pitchFamily="34" charset="0"/>
              </a:rPr>
              <a:t>Complete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2349138" y="5317945"/>
            <a:ext cx="313509" cy="4701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Rounded Rectangle 26"/>
          <p:cNvSpPr/>
          <p:nvPr/>
        </p:nvSpPr>
        <p:spPr>
          <a:xfrm>
            <a:off x="461555" y="4340562"/>
            <a:ext cx="4088674" cy="11690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  <a:latin typeface="Futura Md BT" pitchFamily="34" charset="0"/>
              </a:rPr>
              <a:t>5</a:t>
            </a:r>
            <a:r>
              <a:rPr lang="en-ZA" sz="2400" b="1" smtClean="0">
                <a:solidFill>
                  <a:srgbClr val="FFFF00"/>
                </a:solidFill>
                <a:latin typeface="Futura Md BT" pitchFamily="34" charset="0"/>
              </a:rPr>
              <a:t>.  Evaluate scenarios with stakeholders and determine MC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5760" y="881798"/>
            <a:ext cx="3015961" cy="2144660"/>
            <a:chOff x="0" y="881798"/>
            <a:chExt cx="3015961" cy="2144660"/>
          </a:xfrm>
        </p:grpSpPr>
        <p:sp>
          <p:nvSpPr>
            <p:cNvPr id="6" name="Rounded Rectangle 5"/>
            <p:cNvSpPr/>
            <p:nvPr/>
          </p:nvSpPr>
          <p:spPr>
            <a:xfrm>
              <a:off x="0" y="881798"/>
              <a:ext cx="2963880" cy="4924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800" b="1" dirty="0" smtClean="0">
                  <a:solidFill>
                    <a:srgbClr val="FF0000"/>
                  </a:solidFill>
                  <a:latin typeface="Futura Md BT" pitchFamily="34" charset="0"/>
                </a:rPr>
                <a:t>1.  Status quo, IUA delineation</a:t>
              </a:r>
              <a:endParaRPr lang="en-ZA" sz="1800" b="1" dirty="0">
                <a:solidFill>
                  <a:srgbClr val="FF0000"/>
                </a:solidFill>
                <a:latin typeface="Futura Md BT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2081" y="1619083"/>
              <a:ext cx="2963880" cy="4924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800" b="1" dirty="0" smtClean="0">
                  <a:solidFill>
                    <a:srgbClr val="FF0000"/>
                  </a:solidFill>
                  <a:latin typeface="Futura Md BT" pitchFamily="34" charset="0"/>
                </a:rPr>
                <a:t>3.  </a:t>
              </a:r>
              <a:r>
                <a:rPr lang="en-ZA" sz="1800" b="1" smtClean="0">
                  <a:solidFill>
                    <a:srgbClr val="FF0000"/>
                  </a:solidFill>
                  <a:latin typeface="Futura Md BT" pitchFamily="34" charset="0"/>
                </a:rPr>
                <a:t>Quantify EWRs</a:t>
              </a:r>
              <a:endParaRPr lang="en-ZA" sz="1800" b="1" dirty="0">
                <a:solidFill>
                  <a:srgbClr val="FFFF00"/>
                </a:solidFill>
                <a:latin typeface="Futura Md BT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618" y="2347645"/>
              <a:ext cx="2963880" cy="4924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800" b="1" dirty="0" smtClean="0">
                  <a:solidFill>
                    <a:srgbClr val="FFFF00"/>
                  </a:solidFill>
                  <a:latin typeface="Futura Md BT" pitchFamily="34" charset="0"/>
                </a:rPr>
                <a:t>4.  ID &amp; evaluate scenarios in IWRM</a:t>
              </a:r>
              <a:endParaRPr lang="en-ZA" sz="1800" b="1" dirty="0">
                <a:solidFill>
                  <a:srgbClr val="FFFF00"/>
                </a:solidFill>
                <a:latin typeface="Futura Md BT" pitchFamily="34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368309" y="1374200"/>
              <a:ext cx="227263" cy="17041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395927" y="2111486"/>
              <a:ext cx="227263" cy="17041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391067" y="2856047"/>
              <a:ext cx="227263" cy="17041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5760" y="29636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1: STATUS QUO &amp; IUA DELINEATION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2753" y="705633"/>
            <a:ext cx="527124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dirty="0" smtClean="0"/>
              <a:t>Task completed.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dirty="0" smtClean="0"/>
              <a:t>Purpose of task is to select homogenous areas that can be managed as an entity (IUA), and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dirty="0" smtClean="0"/>
              <a:t>to determine the status quo of </a:t>
            </a:r>
            <a:r>
              <a:rPr lang="en-ZA" sz="2400" smtClean="0"/>
              <a:t>the IUAs, 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095" y="3401035"/>
            <a:ext cx="881237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smtClean="0"/>
              <a:t>to determine hotspots to prioritise the RUs for RQOs amongst others.</a:t>
            </a:r>
            <a:endParaRPr lang="en-ZA" sz="24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dirty="0" smtClean="0"/>
              <a:t>The output in essence is a sustainable base configuration that equates to the present state.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dirty="0" smtClean="0">
                <a:solidFill>
                  <a:srgbClr val="FF0000"/>
                </a:solidFill>
              </a:rPr>
              <a:t>Changes in this status are measured when evaluating operational scenarios within IWRM (Step 4).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smtClean="0"/>
              <a:t>29 </a:t>
            </a:r>
            <a:r>
              <a:rPr lang="en-ZA" sz="2400" dirty="0" smtClean="0"/>
              <a:t>IUAs identified, each with nodes.</a:t>
            </a:r>
          </a:p>
        </p:txBody>
      </p:sp>
      <p:sp>
        <p:nvSpPr>
          <p:cNvPr id="19" name="Freeform 18"/>
          <p:cNvSpPr/>
          <p:nvPr/>
        </p:nvSpPr>
        <p:spPr>
          <a:xfrm>
            <a:off x="3361386" y="1068946"/>
            <a:ext cx="721217" cy="1278699"/>
          </a:xfrm>
          <a:custGeom>
            <a:avLst/>
            <a:gdLst>
              <a:gd name="connsiteX0" fmla="*/ 605307 w 605307"/>
              <a:gd name="connsiteY0" fmla="*/ 1068947 h 1068947"/>
              <a:gd name="connsiteX1" fmla="*/ 399245 w 605307"/>
              <a:gd name="connsiteY1" fmla="*/ 618186 h 1068947"/>
              <a:gd name="connsiteX2" fmla="*/ 283335 w 605307"/>
              <a:gd name="connsiteY2" fmla="*/ 103031 h 1068947"/>
              <a:gd name="connsiteX3" fmla="*/ 0 w 605307"/>
              <a:gd name="connsiteY3" fmla="*/ 0 h 106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307" h="1068947">
                <a:moveTo>
                  <a:pt x="605307" y="1068947"/>
                </a:moveTo>
                <a:cubicBezTo>
                  <a:pt x="529107" y="924059"/>
                  <a:pt x="452907" y="779172"/>
                  <a:pt x="399245" y="618186"/>
                </a:cubicBezTo>
                <a:cubicBezTo>
                  <a:pt x="345583" y="457200"/>
                  <a:pt x="349876" y="206062"/>
                  <a:pt x="283335" y="103031"/>
                </a:cubicBezTo>
                <a:cubicBezTo>
                  <a:pt x="216794" y="0"/>
                  <a:pt x="108397" y="0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34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b="1" dirty="0" smtClean="0">
                <a:solidFill>
                  <a:schemeClr val="bg1"/>
                </a:solidFill>
                <a:latin typeface="Futura Md BT" pitchFamily="34" charset="0"/>
              </a:rPr>
              <a:t>STEP 3: QUANTIFY EWRS AND LINKS </a:t>
            </a:r>
            <a:r>
              <a:rPr lang="en-ZA" b="1" smtClean="0">
                <a:solidFill>
                  <a:schemeClr val="bg1"/>
                </a:solidFill>
                <a:latin typeface="Futura Md BT" pitchFamily="34" charset="0"/>
              </a:rPr>
              <a:t>TO ECOSYSTEM SERVICES</a:t>
            </a:r>
            <a:endParaRPr lang="en-ZA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66121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90176" y="803613"/>
            <a:ext cx="553791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/>
              <a:t>Purpose of task is to determine EWRs at each biophysical node.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/>
              <a:t>Output is EWRs as flow duration tables for each </a:t>
            </a:r>
            <a:r>
              <a:rPr lang="en-ZA" sz="2400" smtClean="0"/>
              <a:t>node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smtClean="0"/>
              <a:t>All river and estuary surveys have been undertaken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smtClean="0"/>
              <a:t>Hydrological modelling for all river nodes completed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5760" y="881798"/>
            <a:ext cx="3015961" cy="2144660"/>
            <a:chOff x="0" y="881798"/>
            <a:chExt cx="3015961" cy="2144660"/>
          </a:xfrm>
        </p:grpSpPr>
        <p:sp>
          <p:nvSpPr>
            <p:cNvPr id="6" name="Rounded Rectangle 5"/>
            <p:cNvSpPr/>
            <p:nvPr/>
          </p:nvSpPr>
          <p:spPr>
            <a:xfrm>
              <a:off x="0" y="881798"/>
              <a:ext cx="2963880" cy="4924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800" b="1" dirty="0" smtClean="0">
                  <a:solidFill>
                    <a:srgbClr val="FF0000"/>
                  </a:solidFill>
                  <a:latin typeface="Futura Md BT" pitchFamily="34" charset="0"/>
                </a:rPr>
                <a:t>1.  Status quo, IUA delineation</a:t>
              </a:r>
              <a:endParaRPr lang="en-ZA" sz="1800" b="1" dirty="0">
                <a:solidFill>
                  <a:srgbClr val="FF0000"/>
                </a:solidFill>
                <a:latin typeface="Futura Md BT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081" y="1619083"/>
              <a:ext cx="2963880" cy="4924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800" b="1" dirty="0" smtClean="0">
                  <a:solidFill>
                    <a:srgbClr val="FF0000"/>
                  </a:solidFill>
                  <a:latin typeface="Futura Md BT" pitchFamily="34" charset="0"/>
                </a:rPr>
                <a:t>3.  </a:t>
              </a:r>
              <a:r>
                <a:rPr lang="en-ZA" sz="1800" b="1" smtClean="0">
                  <a:solidFill>
                    <a:srgbClr val="FF0000"/>
                  </a:solidFill>
                  <a:latin typeface="Futura Md BT" pitchFamily="34" charset="0"/>
                </a:rPr>
                <a:t>Quantify EWRs</a:t>
              </a:r>
              <a:endParaRPr lang="en-ZA" sz="1800" b="1" dirty="0">
                <a:solidFill>
                  <a:srgbClr val="FFFF00"/>
                </a:solidFill>
                <a:latin typeface="Futura Md BT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618" y="2347645"/>
              <a:ext cx="2963880" cy="4924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800" b="1" dirty="0" smtClean="0">
                  <a:solidFill>
                    <a:srgbClr val="FFFF00"/>
                  </a:solidFill>
                  <a:latin typeface="Futura Md BT" pitchFamily="34" charset="0"/>
                </a:rPr>
                <a:t>4.  ID &amp; evaluate scenarios in IWRM</a:t>
              </a:r>
              <a:endParaRPr lang="en-ZA" sz="1800" b="1" dirty="0">
                <a:solidFill>
                  <a:srgbClr val="FFFF00"/>
                </a:solidFill>
                <a:latin typeface="Futura Md BT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368309" y="1374200"/>
              <a:ext cx="227263" cy="17041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395927" y="2111486"/>
              <a:ext cx="227263" cy="17041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391067" y="2856047"/>
              <a:ext cx="227263" cy="17041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0074" y="3794601"/>
            <a:ext cx="882801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ZA" sz="2400"/>
              <a:t>During previous meeting: Detailed EWRs presented at 5 EWR sites</a:t>
            </a:r>
            <a:r>
              <a:rPr lang="en-ZA" sz="2400" smtClean="0"/>
              <a:t>.</a:t>
            </a:r>
          </a:p>
          <a:p>
            <a:pPr algn="l"/>
            <a:r>
              <a:rPr lang="en-ZA" sz="2400" smtClean="0"/>
              <a:t>In </a:t>
            </a:r>
            <a:r>
              <a:rPr lang="en-ZA" sz="2400"/>
              <a:t>this meeting: </a:t>
            </a:r>
            <a:endParaRPr lang="en-ZA" sz="240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ZA" sz="2400" smtClean="0"/>
              <a:t>EWRs </a:t>
            </a:r>
            <a:r>
              <a:rPr lang="en-ZA" sz="2400"/>
              <a:t>at 158 desktop biophysical nodes presented: Report </a:t>
            </a:r>
            <a:r>
              <a:rPr lang="en-ZA" sz="2400" smtClean="0"/>
              <a:t>has been distributed </a:t>
            </a:r>
            <a:r>
              <a:rPr lang="en-ZA" sz="2400"/>
              <a:t>for </a:t>
            </a:r>
            <a:r>
              <a:rPr lang="en-ZA" sz="2400" smtClean="0"/>
              <a:t>comment.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ZA" sz="2400" smtClean="0"/>
              <a:t>EWRs at 7 detailed EWR sites presented.  Report to be distributed end July.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smtClean="0"/>
              <a:t>Above report only outstanding item of task.</a:t>
            </a:r>
          </a:p>
        </p:txBody>
      </p:sp>
      <p:sp>
        <p:nvSpPr>
          <p:cNvPr id="14" name="Freeform 13"/>
          <p:cNvSpPr/>
          <p:nvPr/>
        </p:nvSpPr>
        <p:spPr>
          <a:xfrm>
            <a:off x="114328" y="1867437"/>
            <a:ext cx="658404" cy="1751526"/>
          </a:xfrm>
          <a:custGeom>
            <a:avLst/>
            <a:gdLst>
              <a:gd name="connsiteX0" fmla="*/ 658404 w 658404"/>
              <a:gd name="connsiteY0" fmla="*/ 1751526 h 1751526"/>
              <a:gd name="connsiteX1" fmla="*/ 14461 w 658404"/>
              <a:gd name="connsiteY1" fmla="*/ 1017431 h 1751526"/>
              <a:gd name="connsiteX2" fmla="*/ 194765 w 658404"/>
              <a:gd name="connsiteY2" fmla="*/ 0 h 1751526"/>
              <a:gd name="connsiteX3" fmla="*/ 194765 w 658404"/>
              <a:gd name="connsiteY3" fmla="*/ 0 h 17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404" h="1751526">
                <a:moveTo>
                  <a:pt x="658404" y="1751526"/>
                </a:moveTo>
                <a:cubicBezTo>
                  <a:pt x="375069" y="1530439"/>
                  <a:pt x="91734" y="1309352"/>
                  <a:pt x="14461" y="1017431"/>
                </a:cubicBezTo>
                <a:cubicBezTo>
                  <a:pt x="-62812" y="725510"/>
                  <a:pt x="194765" y="0"/>
                  <a:pt x="194765" y="0"/>
                </a:cubicBezTo>
                <a:lnTo>
                  <a:pt x="194765" y="0"/>
                </a:ln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89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6192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b="1" smtClean="0">
                <a:solidFill>
                  <a:schemeClr val="bg1"/>
                </a:solidFill>
                <a:latin typeface="Futura Md BT" pitchFamily="34" charset="0"/>
              </a:rPr>
              <a:t>STEP 4 &amp; 5: </a:t>
            </a:r>
            <a:r>
              <a:rPr lang="en-ZA" b="1" dirty="0" smtClean="0">
                <a:solidFill>
                  <a:schemeClr val="bg1"/>
                </a:solidFill>
                <a:latin typeface="Futura Md BT" pitchFamily="34" charset="0"/>
              </a:rPr>
              <a:t>ID AND EVALUATE SCs WITHIN IWRM</a:t>
            </a:r>
            <a:endParaRPr lang="en-ZA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66121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49275" y="945364"/>
            <a:ext cx="449472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dirty="0" smtClean="0"/>
              <a:t>First task: </a:t>
            </a:r>
            <a:r>
              <a:rPr lang="en-ZA" sz="2400" dirty="0" smtClean="0">
                <a:solidFill>
                  <a:srgbClr val="FF0000"/>
                </a:solidFill>
              </a:rPr>
              <a:t>Determine preliminary operational scenarios and test with </a:t>
            </a:r>
            <a:r>
              <a:rPr lang="en-ZA" sz="2400" smtClean="0">
                <a:solidFill>
                  <a:srgbClr val="FF0000"/>
                </a:solidFill>
              </a:rPr>
              <a:t>stakeholders.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6088" y="901256"/>
            <a:ext cx="3015961" cy="2144660"/>
            <a:chOff x="0" y="881798"/>
            <a:chExt cx="3015961" cy="2144660"/>
          </a:xfrm>
        </p:grpSpPr>
        <p:sp>
          <p:nvSpPr>
            <p:cNvPr id="6" name="Rounded Rectangle 5"/>
            <p:cNvSpPr/>
            <p:nvPr/>
          </p:nvSpPr>
          <p:spPr>
            <a:xfrm>
              <a:off x="0" y="881798"/>
              <a:ext cx="2963880" cy="4924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800" b="1" dirty="0" smtClean="0">
                  <a:solidFill>
                    <a:srgbClr val="FF0000"/>
                  </a:solidFill>
                  <a:latin typeface="Futura Md BT" pitchFamily="34" charset="0"/>
                </a:rPr>
                <a:t>1.  Status quo, IUA delineation</a:t>
              </a:r>
              <a:endParaRPr lang="en-ZA" sz="1800" b="1" dirty="0">
                <a:solidFill>
                  <a:srgbClr val="FF0000"/>
                </a:solidFill>
                <a:latin typeface="Futura Md BT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081" y="1619083"/>
              <a:ext cx="2963880" cy="4924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800" b="1" dirty="0" smtClean="0">
                  <a:solidFill>
                    <a:srgbClr val="FF0000"/>
                  </a:solidFill>
                  <a:latin typeface="Futura Md BT" pitchFamily="34" charset="0"/>
                </a:rPr>
                <a:t>3.  </a:t>
              </a:r>
              <a:r>
                <a:rPr lang="en-ZA" sz="1800" b="1" smtClean="0">
                  <a:solidFill>
                    <a:srgbClr val="FF0000"/>
                  </a:solidFill>
                  <a:latin typeface="Futura Md BT" pitchFamily="34" charset="0"/>
                </a:rPr>
                <a:t>Quantify EWRs</a:t>
              </a:r>
              <a:endParaRPr lang="en-ZA" sz="1800" b="1" dirty="0">
                <a:solidFill>
                  <a:srgbClr val="FFFF00"/>
                </a:solidFill>
                <a:latin typeface="Futura Md BT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618" y="2347645"/>
              <a:ext cx="2963880" cy="4924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800" b="1" dirty="0" smtClean="0">
                  <a:solidFill>
                    <a:srgbClr val="FF0000"/>
                  </a:solidFill>
                  <a:latin typeface="Futura Md BT" pitchFamily="34" charset="0"/>
                </a:rPr>
                <a:t>4.  ID &amp; </a:t>
              </a:r>
              <a:r>
                <a:rPr lang="en-ZA" sz="1800" b="1" dirty="0" smtClean="0">
                  <a:solidFill>
                    <a:srgbClr val="FFFF00"/>
                  </a:solidFill>
                  <a:latin typeface="Futura Md BT" pitchFamily="34" charset="0"/>
                </a:rPr>
                <a:t>evaluate scenarios in IWRM</a:t>
              </a:r>
              <a:endParaRPr lang="en-ZA" sz="1800" b="1" dirty="0">
                <a:solidFill>
                  <a:srgbClr val="FFFF00"/>
                </a:solidFill>
                <a:latin typeface="Futura Md BT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368309" y="1374200"/>
              <a:ext cx="227263" cy="17041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395927" y="2111486"/>
              <a:ext cx="227263" cy="17041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391067" y="2856047"/>
              <a:ext cx="227263" cy="17041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46986" y="3087494"/>
            <a:ext cx="657727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smtClean="0"/>
              <a:t>Next</a:t>
            </a:r>
            <a:r>
              <a:rPr lang="en-ZA" sz="2400" dirty="0" smtClean="0"/>
              <a:t>: Determining consequences </a:t>
            </a:r>
            <a:r>
              <a:rPr lang="en-ZA" sz="2400" smtClean="0"/>
              <a:t>of scenarios: River, estuary, economics, ecosystem services, yield.</a:t>
            </a:r>
            <a:endParaRPr lang="en-ZA" sz="24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smtClean="0"/>
              <a:t>Ranking scenarios</a:t>
            </a:r>
            <a:endParaRPr lang="en-ZA" sz="24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26088" y="4657155"/>
            <a:ext cx="2384676" cy="1275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b="1" dirty="0">
                <a:solidFill>
                  <a:srgbClr val="FFFF00"/>
                </a:solidFill>
                <a:latin typeface="Futura Md BT" pitchFamily="34" charset="0"/>
              </a:rPr>
              <a:t>5</a:t>
            </a:r>
            <a:r>
              <a:rPr lang="en-ZA" sz="1800" b="1" smtClean="0">
                <a:solidFill>
                  <a:srgbClr val="FFFF00"/>
                </a:solidFill>
                <a:latin typeface="Futura Md BT" pitchFamily="34" charset="0"/>
              </a:rPr>
              <a:t>.  Evaluate scenarios with stakeholders and determine MC</a:t>
            </a:r>
            <a:endParaRPr lang="en-ZA" sz="18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271234" y="1571223"/>
            <a:ext cx="1352281" cy="1030309"/>
          </a:xfrm>
          <a:custGeom>
            <a:avLst/>
            <a:gdLst>
              <a:gd name="connsiteX0" fmla="*/ 1352281 w 1352281"/>
              <a:gd name="connsiteY0" fmla="*/ 0 h 1030309"/>
              <a:gd name="connsiteX1" fmla="*/ 862884 w 1352281"/>
              <a:gd name="connsiteY1" fmla="*/ 141667 h 1030309"/>
              <a:gd name="connsiteX2" fmla="*/ 682580 w 1352281"/>
              <a:gd name="connsiteY2" fmla="*/ 695459 h 1030309"/>
              <a:gd name="connsiteX3" fmla="*/ 450760 w 1352281"/>
              <a:gd name="connsiteY3" fmla="*/ 914400 h 1030309"/>
              <a:gd name="connsiteX4" fmla="*/ 0 w 1352281"/>
              <a:gd name="connsiteY4" fmla="*/ 1030309 h 103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281" h="1030309">
                <a:moveTo>
                  <a:pt x="1352281" y="0"/>
                </a:moveTo>
                <a:cubicBezTo>
                  <a:pt x="1163391" y="12878"/>
                  <a:pt x="974501" y="25757"/>
                  <a:pt x="862884" y="141667"/>
                </a:cubicBezTo>
                <a:cubicBezTo>
                  <a:pt x="751267" y="257577"/>
                  <a:pt x="751267" y="566670"/>
                  <a:pt x="682580" y="695459"/>
                </a:cubicBezTo>
                <a:cubicBezTo>
                  <a:pt x="613893" y="824248"/>
                  <a:pt x="564523" y="858592"/>
                  <a:pt x="450760" y="914400"/>
                </a:cubicBezTo>
                <a:cubicBezTo>
                  <a:pt x="336997" y="970208"/>
                  <a:pt x="168498" y="1000258"/>
                  <a:pt x="0" y="1030309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/>
          <p:cNvSpPr txBox="1"/>
          <p:nvPr/>
        </p:nvSpPr>
        <p:spPr>
          <a:xfrm>
            <a:off x="2648525" y="5066906"/>
            <a:ext cx="613486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smtClean="0"/>
              <a:t>Make </a:t>
            </a:r>
            <a:r>
              <a:rPr lang="en-ZA" sz="2400" dirty="0" smtClean="0"/>
              <a:t>study team recommendation,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z="2400" dirty="0" smtClean="0"/>
              <a:t>Take consequences </a:t>
            </a:r>
            <a:r>
              <a:rPr lang="en-ZA" sz="2400" smtClean="0"/>
              <a:t>and draft </a:t>
            </a:r>
            <a:r>
              <a:rPr lang="en-ZA" sz="2400" dirty="0" smtClean="0"/>
              <a:t>MC to stakeholders</a:t>
            </a:r>
          </a:p>
        </p:txBody>
      </p:sp>
      <p:sp>
        <p:nvSpPr>
          <p:cNvPr id="16" name="Freeform 15"/>
          <p:cNvSpPr/>
          <p:nvPr/>
        </p:nvSpPr>
        <p:spPr>
          <a:xfrm>
            <a:off x="1207752" y="2936383"/>
            <a:ext cx="1161961" cy="990451"/>
          </a:xfrm>
          <a:custGeom>
            <a:avLst/>
            <a:gdLst>
              <a:gd name="connsiteX0" fmla="*/ 1161961 w 1161961"/>
              <a:gd name="connsiteY0" fmla="*/ 965916 h 990451"/>
              <a:gd name="connsiteX1" fmla="*/ 80135 w 1161961"/>
              <a:gd name="connsiteY1" fmla="*/ 875763 h 990451"/>
              <a:gd name="connsiteX2" fmla="*/ 80135 w 1161961"/>
              <a:gd name="connsiteY2" fmla="*/ 64394 h 990451"/>
              <a:gd name="connsiteX3" fmla="*/ 80135 w 1161961"/>
              <a:gd name="connsiteY3" fmla="*/ 0 h 99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961" h="990451">
                <a:moveTo>
                  <a:pt x="1161961" y="965916"/>
                </a:moveTo>
                <a:cubicBezTo>
                  <a:pt x="711200" y="995966"/>
                  <a:pt x="260439" y="1026017"/>
                  <a:pt x="80135" y="875763"/>
                </a:cubicBezTo>
                <a:cubicBezTo>
                  <a:pt x="-100169" y="725509"/>
                  <a:pt x="80135" y="64394"/>
                  <a:pt x="80135" y="64394"/>
                </a:cubicBezTo>
                <a:lnTo>
                  <a:pt x="80135" y="0"/>
                </a:lnTo>
              </a:path>
            </a:pathLst>
          </a:custGeom>
          <a:noFill/>
          <a:ln w="635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Freeform 16"/>
          <p:cNvSpPr/>
          <p:nvPr/>
        </p:nvSpPr>
        <p:spPr>
          <a:xfrm>
            <a:off x="1416461" y="6001555"/>
            <a:ext cx="1610074" cy="378863"/>
          </a:xfrm>
          <a:custGeom>
            <a:avLst/>
            <a:gdLst>
              <a:gd name="connsiteX0" fmla="*/ 1610074 w 1610074"/>
              <a:gd name="connsiteY0" fmla="*/ 180304 h 378863"/>
              <a:gd name="connsiteX1" fmla="*/ 631280 w 1610074"/>
              <a:gd name="connsiteY1" fmla="*/ 373487 h 378863"/>
              <a:gd name="connsiteX2" fmla="*/ 103246 w 1610074"/>
              <a:gd name="connsiteY2" fmla="*/ 296214 h 378863"/>
              <a:gd name="connsiteX3" fmla="*/ 215 w 1610074"/>
              <a:gd name="connsiteY3" fmla="*/ 0 h 37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074" h="378863">
                <a:moveTo>
                  <a:pt x="1610074" y="180304"/>
                </a:moveTo>
                <a:cubicBezTo>
                  <a:pt x="1246246" y="267236"/>
                  <a:pt x="882418" y="354169"/>
                  <a:pt x="631280" y="373487"/>
                </a:cubicBezTo>
                <a:cubicBezTo>
                  <a:pt x="380142" y="392805"/>
                  <a:pt x="208423" y="358462"/>
                  <a:pt x="103246" y="296214"/>
                </a:cubicBezTo>
                <a:cubicBezTo>
                  <a:pt x="-1931" y="233966"/>
                  <a:pt x="-858" y="116983"/>
                  <a:pt x="215" y="0"/>
                </a:cubicBezTo>
              </a:path>
            </a:pathLst>
          </a:custGeom>
          <a:noFill/>
          <a:ln w="635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899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RECAP OF PROCESS TO DETERMINE MC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5866770" y="1448580"/>
            <a:ext cx="3162706" cy="79041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tlCol="0" anchor="t" anchorCtr="0">
            <a:sp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water quality consequences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Document 20"/>
          <p:cNvSpPr/>
          <p:nvPr/>
        </p:nvSpPr>
        <p:spPr>
          <a:xfrm>
            <a:off x="5746124" y="1756055"/>
            <a:ext cx="3162706" cy="790412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tlCol="0" anchor="t" anchorCtr="0">
            <a:sp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Services consequences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4643" y="841548"/>
            <a:ext cx="152785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Status Quo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00805" y="1333008"/>
            <a:ext cx="1653251" cy="1021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operational scenarios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Document 23"/>
          <p:cNvSpPr/>
          <p:nvPr/>
        </p:nvSpPr>
        <p:spPr>
          <a:xfrm>
            <a:off x="5501126" y="2085934"/>
            <a:ext cx="3162706" cy="856595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tlCol="0" anchor="t" anchorCtr="0">
            <a:no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consequences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Document 29"/>
          <p:cNvSpPr/>
          <p:nvPr/>
        </p:nvSpPr>
        <p:spPr>
          <a:xfrm>
            <a:off x="5257170" y="2490314"/>
            <a:ext cx="3162706" cy="183451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consequences</a:t>
            </a:r>
          </a:p>
          <a:p>
            <a:pPr algn="ctr"/>
            <a:endParaRPr lang="en-Z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FROM STATUS QUO? (PREDICT CONSEQUENCES)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62371" y="3095762"/>
            <a:ext cx="204816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Management Classes for each Scenario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47771" y="3196184"/>
            <a:ext cx="2002632" cy="1021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future operational scenario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49179" y="4697572"/>
            <a:ext cx="2064345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CLASS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909211" y="1648236"/>
            <a:ext cx="391594" cy="43063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5" name="Right Arrow 34"/>
          <p:cNvSpPr/>
          <p:nvPr/>
        </p:nvSpPr>
        <p:spPr>
          <a:xfrm>
            <a:off x="4954056" y="1448581"/>
            <a:ext cx="652660" cy="48394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6" name="Right Arrow 35"/>
          <p:cNvSpPr/>
          <p:nvPr/>
        </p:nvSpPr>
        <p:spPr>
          <a:xfrm rot="10800000">
            <a:off x="4788405" y="3511797"/>
            <a:ext cx="446640" cy="39032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7" name="Right Arrow 36"/>
          <p:cNvSpPr/>
          <p:nvPr/>
        </p:nvSpPr>
        <p:spPr>
          <a:xfrm flipH="1" flipV="1">
            <a:off x="2250402" y="3511797"/>
            <a:ext cx="511968" cy="29274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8" name="Right Arrow 37"/>
          <p:cNvSpPr/>
          <p:nvPr/>
        </p:nvSpPr>
        <p:spPr>
          <a:xfrm rot="5400000" flipV="1">
            <a:off x="1223636" y="4230245"/>
            <a:ext cx="315433" cy="48229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1381352" y="1648236"/>
            <a:ext cx="152785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EWR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ent-Up Arrow 3"/>
          <p:cNvSpPr/>
          <p:nvPr/>
        </p:nvSpPr>
        <p:spPr>
          <a:xfrm rot="5400000">
            <a:off x="733926" y="1556637"/>
            <a:ext cx="515161" cy="529297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3200400" y="1199092"/>
            <a:ext cx="1811324" cy="12912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654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538" y="978433"/>
            <a:ext cx="2446732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scenarios and associated MC with stakeholders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66820" y="1112283"/>
            <a:ext cx="224863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scenario and draft MC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3848" y="1124744"/>
            <a:ext cx="224863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trade-offs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41412" y="2918988"/>
            <a:ext cx="2248632" cy="408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DWA decision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3848" y="2785000"/>
            <a:ext cx="2248632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</a:t>
            </a: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62353" y="5313043"/>
            <a:ext cx="3755700" cy="1021556"/>
          </a:xfrm>
          <a:prstGeom prst="roundRect">
            <a:avLst/>
          </a:prstGeom>
          <a:solidFill>
            <a:srgbClr val="00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 (&amp; CATCHMENT </a:t>
            </a:r>
            <a:r>
              <a:rPr lang="en-ZA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CONFIGURATION) &amp; RQOs </a:t>
            </a: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GAZETTED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34489" y="4091723"/>
            <a:ext cx="2248632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Gazetting process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0"/>
          <p:cNvCxnSpPr>
            <a:stCxn id="4" idx="3"/>
            <a:endCxn id="6" idx="1"/>
          </p:cNvCxnSpPr>
          <p:nvPr/>
        </p:nvCxnSpPr>
        <p:spPr>
          <a:xfrm flipV="1">
            <a:off x="2651270" y="1482289"/>
            <a:ext cx="552578" cy="692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5" idx="1"/>
          </p:cNvCxnSpPr>
          <p:nvPr/>
        </p:nvCxnSpPr>
        <p:spPr>
          <a:xfrm flipV="1">
            <a:off x="5452480" y="1469828"/>
            <a:ext cx="614340" cy="12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 flipH="1">
            <a:off x="7165728" y="1827372"/>
            <a:ext cx="25408" cy="10916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8" idx="3"/>
          </p:cNvCxnSpPr>
          <p:nvPr/>
        </p:nvCxnSpPr>
        <p:spPr>
          <a:xfrm flipH="1">
            <a:off x="5452480" y="3123300"/>
            <a:ext cx="588932" cy="192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2"/>
          </p:cNvCxnSpPr>
          <p:nvPr/>
        </p:nvCxnSpPr>
        <p:spPr>
          <a:xfrm rot="16200000" flipH="1">
            <a:off x="4052456" y="4906694"/>
            <a:ext cx="812699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91692" y="2961196"/>
            <a:ext cx="2248632" cy="408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RQOs for MC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8" idx="1"/>
            <a:endCxn id="21" idx="3"/>
          </p:cNvCxnSpPr>
          <p:nvPr/>
        </p:nvCxnSpPr>
        <p:spPr>
          <a:xfrm flipH="1">
            <a:off x="2640324" y="3142545"/>
            <a:ext cx="563524" cy="229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2"/>
            <a:endCxn id="10" idx="1"/>
          </p:cNvCxnSpPr>
          <p:nvPr/>
        </p:nvCxnSpPr>
        <p:spPr>
          <a:xfrm rot="16200000" flipH="1">
            <a:off x="1962140" y="2923686"/>
            <a:ext cx="926216" cy="1818481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RECAP OF PROCESS TO DETERMINE MC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1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43" y="3068150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smtClean="0">
                <a:latin typeface="Futura Md BT" pitchFamily="34" charset="0"/>
              </a:rPr>
              <a:t>QUESTIONS FOR CLARIFICATION</a:t>
            </a:r>
            <a:endParaRPr lang="en-ZA" sz="2800" b="1" dirty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5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468</Words>
  <Application>Microsoft Office PowerPoint</Application>
  <PresentationFormat>On-screen Show (4:3)</PresentationFormat>
  <Paragraphs>77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Ndiitwt</cp:lastModifiedBy>
  <cp:revision>86</cp:revision>
  <cp:lastPrinted>2013-10-30T08:24:30Z</cp:lastPrinted>
  <dcterms:created xsi:type="dcterms:W3CDTF">2012-08-01T10:33:21Z</dcterms:created>
  <dcterms:modified xsi:type="dcterms:W3CDTF">2014-05-22T08:12:22Z</dcterms:modified>
</cp:coreProperties>
</file>